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74" r:id="rId4"/>
    <p:sldId id="272" r:id="rId5"/>
    <p:sldId id="271" r:id="rId6"/>
    <p:sldId id="270" r:id="rId7"/>
    <p:sldId id="269" r:id="rId8"/>
    <p:sldId id="278" r:id="rId9"/>
    <p:sldId id="268" r:id="rId10"/>
    <p:sldId id="267" r:id="rId11"/>
    <p:sldId id="277" r:id="rId12"/>
    <p:sldId id="276" r:id="rId13"/>
    <p:sldId id="275" r:id="rId14"/>
    <p:sldId id="266" r:id="rId15"/>
    <p:sldId id="265" r:id="rId16"/>
    <p:sldId id="264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rgbClr val="FF0000"/>
            </a:gs>
            <a:gs pos="82000">
              <a:schemeClr val="bg1">
                <a:tint val="100000"/>
                <a:shade val="90000"/>
                <a:alpha val="100000"/>
              </a:schemeClr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12.10.2023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2400" dirty="0"/>
              <a:t>Olası bir deprem anında doğru tahliyenin gerçekleştirilebilmesi için düzenli aralıklarla tatbikat yapmak çok önemlidir.</a:t>
            </a:r>
          </a:p>
          <a:p>
            <a:r>
              <a:rPr lang="tr-TR" sz="2400" dirty="0"/>
              <a:t>Tatbikatların yapılma şekli okulun fiziki şartlarına ve öğrenci sayısına göre farklılıklar gösterebilir.</a:t>
            </a:r>
          </a:p>
          <a:p>
            <a:r>
              <a:rPr lang="tr-TR" sz="2400" dirty="0"/>
              <a:t>Tatbikat öncesinde Okul Afet Yönetim Komitesi’nin toplanarak Okul Planı üzerinden hangi sınıfların, hangi sırayla tahliye edileceğinin ve hangi personelin hangi katta sorumlu olacağının belirlenmesi gerekir.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</a:t>
            </a:r>
            <a:r>
              <a:rPr lang="tr-TR" sz="2000" b="1" dirty="0" smtClean="0">
                <a:solidFill>
                  <a:srgbClr val="FF0000"/>
                </a:solidFill>
              </a:rPr>
              <a:t>Ankara Ekibi</a:t>
            </a:r>
            <a:endParaRPr lang="tr-TR" sz="20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r>
              <a:rPr lang="tr-TR" sz="4000" dirty="0" smtClean="0"/>
              <a:t>DERS </a:t>
            </a:r>
            <a:r>
              <a:rPr lang="tr-TR" sz="4000" dirty="0"/>
              <a:t>SIRASINDA SARSINTI </a:t>
            </a:r>
            <a:endParaRPr lang="tr-TR" sz="4000" dirty="0" smtClean="0"/>
          </a:p>
          <a:p>
            <a:r>
              <a:rPr lang="tr-TR" sz="4000" dirty="0" smtClean="0"/>
              <a:t>VE </a:t>
            </a:r>
          </a:p>
          <a:p>
            <a:r>
              <a:rPr lang="tr-TR" sz="4000" dirty="0" smtClean="0">
                <a:solidFill>
                  <a:srgbClr val="FFFF00"/>
                </a:solidFill>
              </a:rPr>
              <a:t>TAHLİYE</a:t>
            </a:r>
            <a:endParaRPr lang="tr-TR" sz="40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247009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3600" dirty="0"/>
              <a:t>Merdivenlere, Acil Çıkış Kapısına en yakın sınıftan başlanarak sırasıyla tahliye edilmelidir.</a:t>
            </a:r>
          </a:p>
          <a:p>
            <a:pPr marL="0" indent="0">
              <a:buNone/>
            </a:pPr>
            <a:endParaRPr lang="tr-TR" sz="3600" dirty="0"/>
          </a:p>
          <a:p>
            <a:r>
              <a:rPr lang="tr-TR" sz="3600" dirty="0"/>
              <a:t>Kesinlikle </a:t>
            </a:r>
            <a:r>
              <a:rPr lang="tr-TR" sz="3600" u="sng" dirty="0">
                <a:solidFill>
                  <a:srgbClr val="FFFF00"/>
                </a:solidFill>
              </a:rPr>
              <a:t>ASANSÖR KULLANILMAMALIDIR.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C:\Users\samsung\Desktop\indir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41" y="2564905"/>
            <a:ext cx="144016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amsung\Desktop\indir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750" y="3861048"/>
            <a:ext cx="180975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0910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707904" y="476672"/>
            <a:ext cx="4902696" cy="5832648"/>
          </a:xfrm>
        </p:spPr>
        <p:txBody>
          <a:bodyPr>
            <a:normAutofit/>
          </a:bodyPr>
          <a:lstStyle/>
          <a:p>
            <a:r>
              <a:rPr lang="tr-TR" sz="3200" dirty="0"/>
              <a:t>Sınıftan çıkan öğrenciler </a:t>
            </a:r>
            <a:r>
              <a:rPr lang="tr-TR" sz="3200" dirty="0">
                <a:solidFill>
                  <a:srgbClr val="FFFF00"/>
                </a:solidFill>
              </a:rPr>
              <a:t>SAKİN</a:t>
            </a:r>
            <a:r>
              <a:rPr lang="tr-TR" sz="3200" dirty="0"/>
              <a:t> bir şekilde </a:t>
            </a:r>
            <a:r>
              <a:rPr lang="tr-TR" sz="3200" dirty="0">
                <a:solidFill>
                  <a:srgbClr val="FFFF00"/>
                </a:solidFill>
              </a:rPr>
              <a:t>duvar kenarından </a:t>
            </a:r>
            <a:r>
              <a:rPr lang="tr-TR" sz="3200" dirty="0" smtClean="0">
                <a:solidFill>
                  <a:srgbClr val="FFFF00"/>
                </a:solidFill>
              </a:rPr>
              <a:t>ilerlemeli</a:t>
            </a:r>
            <a:r>
              <a:rPr lang="tr-TR" sz="3200" dirty="0" smtClean="0"/>
              <a:t>, eller başın üzerinde olmalıdır.</a:t>
            </a:r>
            <a:endParaRPr lang="tr-TR" sz="3200" dirty="0"/>
          </a:p>
          <a:p>
            <a:r>
              <a:rPr lang="tr-TR" sz="3200" dirty="0"/>
              <a:t>Sıra bozulmadan, </a:t>
            </a:r>
            <a:r>
              <a:rPr lang="tr-TR" sz="3200" dirty="0">
                <a:solidFill>
                  <a:srgbClr val="FFFF00"/>
                </a:solidFill>
              </a:rPr>
              <a:t>merdivenleri kullanırken duvar kenarından inilmelidir</a:t>
            </a:r>
            <a:r>
              <a:rPr lang="tr-TR" sz="3200" dirty="0"/>
              <a:t>.</a:t>
            </a:r>
          </a:p>
          <a:p>
            <a:r>
              <a:rPr lang="tr-TR" sz="3200" dirty="0"/>
              <a:t>Yetkililerin veya sağlık görevlilerinin yukarıya çıkış ihtimallerini düşünerek </a:t>
            </a:r>
            <a:r>
              <a:rPr lang="tr-TR" sz="3200" dirty="0" smtClean="0"/>
              <a:t>yollar kapatılmamalıdır.</a:t>
            </a:r>
            <a:endParaRPr lang="tr-TR" sz="3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068960"/>
            <a:ext cx="2591200" cy="244827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C:\Users\samsung\Desktop\indir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924944"/>
            <a:ext cx="295232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462315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858072" cy="5832648"/>
          </a:xfrm>
        </p:spPr>
        <p:txBody>
          <a:bodyPr>
            <a:normAutofit/>
          </a:bodyPr>
          <a:lstStyle/>
          <a:p>
            <a:r>
              <a:rPr lang="tr-TR" sz="3200" dirty="0"/>
              <a:t>Tahliye sırasında </a:t>
            </a:r>
          </a:p>
          <a:p>
            <a:pPr marL="0" indent="0">
              <a:buNone/>
            </a:pPr>
            <a:r>
              <a:rPr lang="tr-TR" sz="3200" dirty="0"/>
              <a:t>yaralanma ve sakatlanmaları önlemek için;</a:t>
            </a:r>
          </a:p>
          <a:p>
            <a:r>
              <a:rPr lang="tr-TR" sz="3200" dirty="0" smtClean="0">
                <a:solidFill>
                  <a:srgbClr val="FFFF00"/>
                </a:solidFill>
              </a:rPr>
              <a:t>Arkadaşınızı itmemeli, koşmamalı </a:t>
            </a:r>
            <a:r>
              <a:rPr lang="tr-TR" sz="3200" dirty="0">
                <a:solidFill>
                  <a:srgbClr val="FFFF00"/>
                </a:solidFill>
              </a:rPr>
              <a:t>ve geri </a:t>
            </a:r>
            <a:r>
              <a:rPr lang="tr-TR" sz="3200" dirty="0" smtClean="0">
                <a:solidFill>
                  <a:srgbClr val="FFFF00"/>
                </a:solidFill>
              </a:rPr>
              <a:t>dönmemelisiniz</a:t>
            </a:r>
            <a:r>
              <a:rPr lang="tr-TR" sz="3200" dirty="0" smtClean="0"/>
              <a:t>…</a:t>
            </a:r>
            <a:endParaRPr lang="tr-TR" sz="3200" dirty="0"/>
          </a:p>
          <a:p>
            <a:r>
              <a:rPr lang="tr-TR" sz="3200" dirty="0"/>
              <a:t>Gereksiz konuşmalardan </a:t>
            </a:r>
            <a:r>
              <a:rPr lang="tr-TR" sz="3200" dirty="0" smtClean="0"/>
              <a:t>kaçınmalı </a:t>
            </a:r>
            <a:r>
              <a:rPr lang="tr-TR" sz="3200" dirty="0"/>
              <a:t>ve sıranın sürekli ilerlemesine özen </a:t>
            </a:r>
            <a:r>
              <a:rPr lang="tr-TR" sz="3200" dirty="0" smtClean="0"/>
              <a:t>gösterilmelidir.</a:t>
            </a:r>
            <a:endParaRPr lang="tr-TR" sz="3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15616" y="2996952"/>
            <a:ext cx="1872208" cy="2304256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 descr="C:\Users\samsung\Desktop\indir (3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73630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058328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5002088" cy="5832648"/>
          </a:xfrm>
        </p:spPr>
        <p:txBody>
          <a:bodyPr>
            <a:normAutofit/>
          </a:bodyPr>
          <a:lstStyle/>
          <a:p>
            <a:r>
              <a:rPr lang="tr-TR" sz="3200" dirty="0"/>
              <a:t>Kat </a:t>
            </a:r>
            <a:r>
              <a:rPr lang="tr-TR" sz="3200" dirty="0" smtClean="0"/>
              <a:t>görevlileri; </a:t>
            </a:r>
            <a:r>
              <a:rPr lang="tr-TR" sz="3200" dirty="0"/>
              <a:t>kattaki her sınıfın ve tuvaletlerin             ( kantin, yemekhane, kütüphane, spor salonu vb.) boşaltıldığından emin </a:t>
            </a:r>
            <a:r>
              <a:rPr lang="tr-TR" sz="3200" dirty="0" smtClean="0"/>
              <a:t>olmalıdır.</a:t>
            </a:r>
            <a:endParaRPr lang="tr-TR" sz="3200" dirty="0"/>
          </a:p>
          <a:p>
            <a:r>
              <a:rPr lang="tr-TR" sz="3200" dirty="0"/>
              <a:t>Elektrik, Su ve Doğal Gaz vanaları </a:t>
            </a:r>
            <a:r>
              <a:rPr lang="tr-TR" sz="3200" dirty="0" smtClean="0"/>
              <a:t>kapatılmalıdır</a:t>
            </a:r>
            <a:r>
              <a:rPr lang="tr-TR" sz="3200" dirty="0"/>
              <a:t>.</a:t>
            </a:r>
          </a:p>
          <a:p>
            <a:r>
              <a:rPr lang="tr-TR" sz="3200" dirty="0"/>
              <a:t>Kontrol edilen sınıfların kapıları </a:t>
            </a:r>
            <a:r>
              <a:rPr lang="tr-TR" sz="3200" dirty="0" smtClean="0"/>
              <a:t>kapatılmalıdır</a:t>
            </a:r>
            <a:r>
              <a:rPr lang="tr-TR" sz="3200" dirty="0"/>
              <a:t>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708920"/>
            <a:ext cx="1367064" cy="172819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C:\Users\samsung\Desktop\indir (4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samsung\Desktop\indir (5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24" y="3636466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71670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851920" y="476672"/>
            <a:ext cx="5040560" cy="583264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Toplanma Alanına </a:t>
            </a:r>
            <a:r>
              <a:rPr lang="tr-TR" sz="2800" dirty="0" smtClean="0">
                <a:latin typeface="Calibri"/>
                <a:ea typeface="Calibri"/>
                <a:cs typeface="Times New Roman"/>
              </a:rPr>
              <a:t>Gidilmelidir</a:t>
            </a:r>
            <a:r>
              <a:rPr lang="tr-TR" sz="2800" dirty="0">
                <a:latin typeface="Calibri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Binadan çıktıktan sonra bahçe ve okul duvarlarına </a:t>
            </a:r>
            <a:r>
              <a:rPr lang="tr-TR" sz="2800" dirty="0" smtClean="0">
                <a:latin typeface="Calibri"/>
                <a:ea typeface="Calibri"/>
                <a:cs typeface="Times New Roman"/>
              </a:rPr>
              <a:t>yaklaşılmamalıdır.</a:t>
            </a:r>
            <a:endParaRPr lang="tr-TR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Toplanma Alanında öğrenciler çökerek ya da oturarak beklerken,</a:t>
            </a:r>
          </a:p>
          <a:p>
            <a:r>
              <a:rPr lang="tr-TR" sz="2800" dirty="0" smtClean="0">
                <a:latin typeface="Calibri"/>
                <a:ea typeface="Calibri"/>
                <a:cs typeface="Times New Roman"/>
              </a:rPr>
              <a:t>Öğretmen, </a:t>
            </a:r>
            <a:r>
              <a:rPr lang="tr-TR" sz="2800" dirty="0">
                <a:latin typeface="Calibri"/>
                <a:ea typeface="Calibri"/>
                <a:cs typeface="Times New Roman"/>
              </a:rPr>
              <a:t>öğrencilerini saymalıdır.</a:t>
            </a:r>
            <a:endParaRPr lang="tr-TR" sz="2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87624" y="2996952"/>
            <a:ext cx="1872208" cy="244827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 descr="C:\Users\samsung\Desktop\indir (6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2736303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896500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779912" y="476672"/>
            <a:ext cx="5040560" cy="5832648"/>
          </a:xfrm>
        </p:spPr>
        <p:txBody>
          <a:bodyPr>
            <a:normAutofit/>
          </a:bodyPr>
          <a:lstStyle/>
          <a:p>
            <a:r>
              <a:rPr lang="tr-TR" sz="2800" dirty="0"/>
              <a:t>Tatbikat </a:t>
            </a:r>
            <a:r>
              <a:rPr lang="tr-TR" sz="2800" dirty="0" smtClean="0"/>
              <a:t>yöneticisi, </a:t>
            </a:r>
            <a:r>
              <a:rPr lang="tr-TR" sz="2800" dirty="0"/>
              <a:t>her sınıfın tam olduğu bilgisini aldıktan sonra TATBİKATI </a:t>
            </a:r>
            <a:r>
              <a:rPr lang="tr-TR" sz="2800" dirty="0" smtClean="0"/>
              <a:t>BİTİRMELİDİR</a:t>
            </a:r>
            <a:r>
              <a:rPr lang="tr-TR" sz="2800" dirty="0"/>
              <a:t>.</a:t>
            </a:r>
          </a:p>
          <a:p>
            <a:r>
              <a:rPr lang="tr-TR" sz="2800" dirty="0">
                <a:solidFill>
                  <a:srgbClr val="FFFF00"/>
                </a:solidFill>
              </a:rPr>
              <a:t>TATBİKAT BİTMİŞTİR</a:t>
            </a:r>
            <a:r>
              <a:rPr lang="tr-TR" sz="2800" dirty="0"/>
              <a:t> komutu </a:t>
            </a:r>
            <a:r>
              <a:rPr lang="tr-TR" sz="2800" dirty="0" smtClean="0"/>
              <a:t>verilmelidir</a:t>
            </a:r>
            <a:r>
              <a:rPr lang="tr-TR" sz="2800" dirty="0"/>
              <a:t>.</a:t>
            </a:r>
          </a:p>
          <a:p>
            <a:r>
              <a:rPr lang="tr-TR" sz="2800" dirty="0"/>
              <a:t>Tatbikat bittiğinde aynı şekilde sıra ile sınıflara geri dönülmelidir.</a:t>
            </a:r>
          </a:p>
          <a:p>
            <a:r>
              <a:rPr lang="tr-TR" sz="2800" dirty="0" smtClean="0"/>
              <a:t>Tatbikat, </a:t>
            </a:r>
            <a:r>
              <a:rPr lang="tr-TR" sz="2800" dirty="0"/>
              <a:t>öğrenciler ile birlikte etkinlik değerlendirilmelidir.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284984"/>
            <a:ext cx="2971800" cy="1656184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 descr="C:\Users\samsung\Desktop\indir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62" y="3140968"/>
            <a:ext cx="341924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931413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4400" dirty="0">
                <a:solidFill>
                  <a:srgbClr val="FFFF00"/>
                </a:solidFill>
              </a:rPr>
              <a:t>TATBİKAT FORMU</a:t>
            </a:r>
            <a:r>
              <a:rPr lang="tr-TR" sz="4400" dirty="0"/>
              <a:t>NU HAZIRLAMAYI UNUTMAYINIZ !...</a:t>
            </a:r>
          </a:p>
          <a:p>
            <a:r>
              <a:rPr lang="tr-TR" sz="4400" dirty="0">
                <a:solidFill>
                  <a:srgbClr val="FFFF00"/>
                </a:solidFill>
              </a:rPr>
              <a:t>MEBBİS</a:t>
            </a:r>
            <a:r>
              <a:rPr lang="tr-TR" sz="4400" dirty="0"/>
              <a:t> MODÜLÜNE GİRİŞ YAPMAYI İHMAL ETMEYİNİZ !...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67544" y="2547891"/>
            <a:ext cx="3600400" cy="3689421"/>
          </a:xfrm>
        </p:spPr>
        <p:txBody>
          <a:bodyPr>
            <a:normAutofit/>
          </a:bodyPr>
          <a:lstStyle/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400" dirty="0" smtClean="0">
                <a:solidFill>
                  <a:srgbClr val="92D050"/>
                </a:solidFill>
              </a:rPr>
              <a:t>TATBİKAT </a:t>
            </a:r>
            <a:r>
              <a:rPr lang="tr-TR" sz="2400" dirty="0">
                <a:solidFill>
                  <a:srgbClr val="92D050"/>
                </a:solidFill>
              </a:rPr>
              <a:t>SONA ERMİŞTİR.</a:t>
            </a:r>
          </a:p>
          <a:p>
            <a:r>
              <a:rPr lang="tr-TR" sz="3600" dirty="0" smtClean="0">
                <a:solidFill>
                  <a:srgbClr val="92D050"/>
                </a:solidFill>
              </a:rPr>
              <a:t>TEŞEKKÜRLER </a:t>
            </a:r>
            <a:r>
              <a:rPr lang="tr-TR" sz="3600" dirty="0">
                <a:solidFill>
                  <a:srgbClr val="92D050"/>
                </a:solidFill>
              </a:rPr>
              <a:t>!...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Admin\Desktop\indi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36" y="270892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52538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Calibri"/>
                <a:ea typeface="Calibri"/>
                <a:cs typeface="Times New Roman"/>
              </a:rPr>
              <a:t>Tüm katlarda bulunan derslikler  ( kantin, yemekhane, kütüphane,       spor salonu vb.) tahliye planına dahil edilmelidir.</a:t>
            </a:r>
            <a:endParaRPr lang="tr-TR" sz="40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sim 5" descr="C:\Users\samsung\Desktop\indi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35" y="3356992"/>
            <a:ext cx="2847975" cy="160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417085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600" dirty="0">
                <a:latin typeface="Calibri"/>
                <a:ea typeface="Calibri"/>
                <a:cs typeface="Times New Roman"/>
              </a:rPr>
              <a:t>Ders sırasında sarsıntı olması durumunda;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600" dirty="0">
                <a:latin typeface="Calibri"/>
                <a:ea typeface="Calibri"/>
                <a:cs typeface="Times New Roman"/>
              </a:rPr>
              <a:t>Sakin olunmalı aceleci davranılmamalıdır.</a:t>
            </a:r>
          </a:p>
          <a:p>
            <a:r>
              <a:rPr lang="tr-TR" sz="3600" dirty="0">
                <a:latin typeface="Calibri"/>
                <a:ea typeface="Calibri"/>
                <a:cs typeface="Times New Roman"/>
              </a:rPr>
              <a:t>Öğretmen öğrencileri bilgilendirmelidir.</a:t>
            </a:r>
            <a:endParaRPr lang="tr-TR" sz="36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>
            <a:normAutofit/>
          </a:bodyPr>
          <a:lstStyle/>
          <a:p>
            <a:pPr algn="ctr"/>
            <a:endParaRPr lang="tr-TR" sz="1600" dirty="0">
              <a:latin typeface="Calibri"/>
              <a:ea typeface="Calibri"/>
              <a:cs typeface="Times New Roman"/>
            </a:endParaRPr>
          </a:p>
          <a:p>
            <a:pPr algn="ctr"/>
            <a:r>
              <a:rPr lang="tr-TR" sz="44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13.10.2023</a:t>
            </a:r>
            <a:r>
              <a:rPr lang="tr-TR" sz="4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tr-TR" sz="4400" dirty="0">
                <a:latin typeface="Calibri"/>
                <a:ea typeface="Calibri"/>
                <a:cs typeface="Times New Roman"/>
              </a:rPr>
              <a:t>tarihinde </a:t>
            </a:r>
          </a:p>
          <a:p>
            <a:pPr algn="ctr"/>
            <a:r>
              <a:rPr lang="tr-TR" sz="44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saat </a:t>
            </a:r>
            <a:r>
              <a:rPr lang="tr-TR" sz="44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….:….</a:t>
            </a:r>
            <a:endParaRPr lang="tr-TR" sz="4400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22081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260648"/>
            <a:ext cx="4648200" cy="6048672"/>
          </a:xfrm>
        </p:spPr>
        <p:txBody>
          <a:bodyPr>
            <a:normAutofit lnSpcReduction="10000"/>
          </a:bodyPr>
          <a:lstStyle/>
          <a:p>
            <a:r>
              <a:rPr lang="tr-TR" sz="4000" dirty="0" smtClean="0">
                <a:solidFill>
                  <a:srgbClr val="00B0F0"/>
                </a:solidFill>
              </a:rPr>
              <a:t>( Saat ….:….’ da </a:t>
            </a:r>
          </a:p>
          <a:p>
            <a:pPr marL="0" indent="0">
              <a:buNone/>
            </a:pPr>
            <a:r>
              <a:rPr lang="tr-TR" sz="4000" dirty="0">
                <a:solidFill>
                  <a:srgbClr val="00B0F0"/>
                </a:solidFill>
              </a:rPr>
              <a:t> </a:t>
            </a:r>
            <a:r>
              <a:rPr lang="tr-TR" sz="4000" dirty="0" smtClean="0">
                <a:solidFill>
                  <a:srgbClr val="00B0F0"/>
                </a:solidFill>
              </a:rPr>
              <a:t>    1. ZİL ÇALAR )</a:t>
            </a:r>
          </a:p>
          <a:p>
            <a:r>
              <a:rPr lang="tr-TR" sz="4000" dirty="0" smtClean="0"/>
              <a:t>Öğretmenin</a:t>
            </a:r>
          </a:p>
          <a:p>
            <a:pPr marL="0" indent="0">
              <a:buNone/>
            </a:pPr>
            <a:r>
              <a:rPr lang="tr-TR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SARSINTI </a:t>
            </a:r>
            <a:r>
              <a:rPr lang="tr-TR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BAŞLADI </a:t>
            </a:r>
          </a:p>
          <a:p>
            <a:pPr marL="0" indent="0">
              <a:buNone/>
            </a:pPr>
            <a:r>
              <a:rPr lang="tr-TR" sz="4000" dirty="0"/>
              <a:t>komutu ile sınıfta    bulunan herkes</a:t>
            </a:r>
          </a:p>
          <a:p>
            <a:pPr marL="0" indent="0">
              <a:buNone/>
            </a:pPr>
            <a:r>
              <a:rPr lang="tr-TR" sz="4000" dirty="0"/>
              <a:t> </a:t>
            </a:r>
            <a:r>
              <a:rPr lang="tr-TR" sz="3200" dirty="0" smtClean="0">
                <a:solidFill>
                  <a:srgbClr val="FFFF00"/>
                </a:solidFill>
              </a:rPr>
              <a:t>ÇÖK </a:t>
            </a:r>
            <a:r>
              <a:rPr lang="tr-TR" sz="3200" dirty="0">
                <a:solidFill>
                  <a:srgbClr val="FFFF00"/>
                </a:solidFill>
              </a:rPr>
              <a:t>– KAPAN – TUTUN</a:t>
            </a:r>
          </a:p>
          <a:p>
            <a:pPr marL="0" indent="0">
              <a:buNone/>
            </a:pPr>
            <a:r>
              <a:rPr lang="tr-TR" sz="3200" dirty="0">
                <a:solidFill>
                  <a:srgbClr val="FFFF00"/>
                </a:solidFill>
              </a:rPr>
              <a:t> </a:t>
            </a:r>
            <a:r>
              <a:rPr lang="tr-TR" sz="4000" dirty="0" smtClean="0"/>
              <a:t>   </a:t>
            </a:r>
            <a:r>
              <a:rPr lang="tr-TR" sz="4000" dirty="0"/>
              <a:t>pozisyonu almalıdır.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284984"/>
            <a:ext cx="2971800" cy="172819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sim 5" descr="Deprem anında yapılması gereken 3 önemli başlık: Çök, kapan ve tutun -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40968"/>
            <a:ext cx="3384376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85677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4211960" y="476672"/>
            <a:ext cx="4398640" cy="5832648"/>
          </a:xfrm>
        </p:spPr>
        <p:txBody>
          <a:bodyPr>
            <a:normAutofit/>
          </a:bodyPr>
          <a:lstStyle/>
          <a:p>
            <a:r>
              <a:rPr lang="tr-TR" sz="3200" dirty="0"/>
              <a:t>Öğretmen her öğrencinin kendini koruduğundan emin olmalıdır.</a:t>
            </a:r>
          </a:p>
          <a:p>
            <a:r>
              <a:rPr lang="tr-TR" sz="3200" dirty="0"/>
              <a:t>Sarsıntı geçene kadar olduğumuz yerde beklemeliyiz.</a:t>
            </a:r>
          </a:p>
          <a:p>
            <a:r>
              <a:rPr lang="tr-TR" sz="3200" dirty="0">
                <a:solidFill>
                  <a:srgbClr val="FFFF00"/>
                </a:solidFill>
              </a:rPr>
              <a:t>SAKİN OLUNMALI, SARSINTI BİTİNCE SINIF TAHLİYE EDİLMELİDİR.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cok-kapan-tutun_15823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0251"/>
            <a:ext cx="4283968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74090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5002088" cy="5832648"/>
          </a:xfrm>
        </p:spPr>
        <p:txBody>
          <a:bodyPr>
            <a:normAutofit/>
          </a:bodyPr>
          <a:lstStyle/>
          <a:p>
            <a:r>
              <a:rPr lang="tr-TR" sz="4800" dirty="0"/>
              <a:t>Tahliye anında </a:t>
            </a:r>
            <a:r>
              <a:rPr lang="tr-TR" sz="4000" dirty="0" smtClean="0">
                <a:solidFill>
                  <a:srgbClr val="FFFF00"/>
                </a:solidFill>
              </a:rPr>
              <a:t>DÜZEN </a:t>
            </a:r>
            <a:r>
              <a:rPr lang="tr-TR" sz="4000" dirty="0">
                <a:solidFill>
                  <a:srgbClr val="FFFF00"/>
                </a:solidFill>
              </a:rPr>
              <a:t>ve GÜVENLİK</a:t>
            </a:r>
            <a:r>
              <a:rPr lang="tr-TR" sz="4800" dirty="0"/>
              <a:t> </a:t>
            </a:r>
          </a:p>
          <a:p>
            <a:pPr marL="0" indent="0">
              <a:buNone/>
            </a:pPr>
            <a:r>
              <a:rPr lang="tr-TR" sz="4800" dirty="0" smtClean="0"/>
              <a:t>dikkat </a:t>
            </a:r>
            <a:r>
              <a:rPr lang="tr-TR" sz="4800" dirty="0"/>
              <a:t>edilecek en </a:t>
            </a:r>
            <a:r>
              <a:rPr lang="tr-TR" sz="4800" dirty="0" smtClean="0"/>
              <a:t>   önemli </a:t>
            </a:r>
            <a:r>
              <a:rPr lang="tr-TR" sz="4800" dirty="0"/>
              <a:t>iki konu olmalıdır</a:t>
            </a:r>
            <a:r>
              <a:rPr lang="tr-TR" sz="4800" dirty="0" smtClean="0"/>
              <a:t>.</a:t>
            </a:r>
          </a:p>
          <a:p>
            <a:pPr marL="0" indent="0">
              <a:buNone/>
            </a:pPr>
            <a:r>
              <a:rPr lang="tr-TR" sz="4800" dirty="0" smtClean="0">
                <a:solidFill>
                  <a:srgbClr val="FFFF00"/>
                </a:solidFill>
              </a:rPr>
              <a:t>HIZ</a:t>
            </a:r>
            <a:r>
              <a:rPr lang="tr-TR" sz="4800" dirty="0" smtClean="0"/>
              <a:t> 3. sırada yer almalıdır.</a:t>
            </a:r>
            <a:endParaRPr lang="tr-TR" sz="4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samsung\Desktop\indi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3096343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75722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707904" y="332656"/>
            <a:ext cx="5256584" cy="5832648"/>
          </a:xfrm>
        </p:spPr>
        <p:txBody>
          <a:bodyPr>
            <a:normAutofit/>
          </a:bodyPr>
          <a:lstStyle/>
          <a:p>
            <a:r>
              <a:rPr lang="tr-TR" sz="3600" dirty="0"/>
              <a:t>Sarsıntı bitince </a:t>
            </a:r>
            <a:r>
              <a:rPr lang="tr-TR" sz="3600" dirty="0" smtClean="0"/>
              <a:t>öğretmenin</a:t>
            </a:r>
          </a:p>
          <a:p>
            <a:pPr marL="0" indent="0">
              <a:buNone/>
            </a:pPr>
            <a:r>
              <a:rPr lang="tr-TR" sz="3600" dirty="0">
                <a:solidFill>
                  <a:srgbClr val="00B0F0"/>
                </a:solidFill>
              </a:rPr>
              <a:t> </a:t>
            </a:r>
            <a:r>
              <a:rPr lang="tr-TR" sz="3600" dirty="0" smtClean="0">
                <a:solidFill>
                  <a:srgbClr val="00B0F0"/>
                </a:solidFill>
              </a:rPr>
              <a:t> ( 1 dk. sonra )</a:t>
            </a:r>
          </a:p>
          <a:p>
            <a:r>
              <a:rPr lang="tr-TR" sz="3600" dirty="0" smtClean="0"/>
              <a:t> </a:t>
            </a:r>
            <a:r>
              <a:rPr lang="tr-TR" sz="3600" dirty="0">
                <a:solidFill>
                  <a:srgbClr val="FFFF00"/>
                </a:solidFill>
              </a:rPr>
              <a:t>SARSINTI GEÇTİ</a:t>
            </a:r>
            <a:r>
              <a:rPr lang="tr-TR" sz="3600" dirty="0"/>
              <a:t> komutu ile </a:t>
            </a:r>
            <a:r>
              <a:rPr lang="tr-TR" sz="3600" dirty="0" smtClean="0"/>
              <a:t>sınıfın </a:t>
            </a:r>
            <a:r>
              <a:rPr lang="tr-TR" sz="3600" dirty="0"/>
              <a:t>kapısına yakın bir şekilde </a:t>
            </a:r>
            <a:r>
              <a:rPr lang="tr-TR" sz="3600" dirty="0" smtClean="0">
                <a:solidFill>
                  <a:srgbClr val="FFFF00"/>
                </a:solidFill>
              </a:rPr>
              <a:t>TEK SIRA </a:t>
            </a:r>
            <a:r>
              <a:rPr lang="tr-TR" sz="3600" dirty="0" smtClean="0"/>
              <a:t>olunmalı,</a:t>
            </a:r>
          </a:p>
          <a:p>
            <a:r>
              <a:rPr lang="tr-TR" sz="3600" dirty="0" smtClean="0"/>
              <a:t>Tahliye işlemine </a:t>
            </a:r>
          </a:p>
          <a:p>
            <a:pPr marL="0" indent="0">
              <a:buNone/>
            </a:pPr>
            <a:r>
              <a:rPr lang="tr-TR" sz="3600" dirty="0"/>
              <a:t> </a:t>
            </a:r>
            <a:r>
              <a:rPr lang="tr-TR" sz="3600" dirty="0" smtClean="0"/>
              <a:t>   </a:t>
            </a:r>
            <a:r>
              <a:rPr lang="tr-TR" sz="3600" dirty="0" smtClean="0">
                <a:solidFill>
                  <a:srgbClr val="00B0F0"/>
                </a:solidFill>
              </a:rPr>
              <a:t>( 2. zil ile 2 dk. sonra ) </a:t>
            </a:r>
            <a:r>
              <a:rPr lang="tr-TR" sz="3600" dirty="0" smtClean="0"/>
              <a:t>             başlanmalıdır.</a:t>
            </a:r>
            <a:endParaRPr lang="tr-TR" sz="36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808311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461570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692696"/>
            <a:ext cx="4648200" cy="5616624"/>
          </a:xfrm>
        </p:spPr>
        <p:txBody>
          <a:bodyPr>
            <a:normAutofit/>
          </a:bodyPr>
          <a:lstStyle/>
          <a:p>
            <a:r>
              <a:rPr lang="tr-TR" sz="4400" dirty="0"/>
              <a:t>Özel ihtiyaç sahiplerine kendinizi tehlikeye atmadan yardım etmeli yada yardım edilmesini </a:t>
            </a:r>
            <a:r>
              <a:rPr lang="tr-TR" sz="4400" dirty="0" smtClean="0"/>
              <a:t>sağlamalısınız.</a:t>
            </a:r>
            <a:endParaRPr lang="tr-TR" sz="4400" dirty="0"/>
          </a:p>
          <a:p>
            <a:endParaRPr lang="tr-TR" sz="3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501008"/>
            <a:ext cx="2971800" cy="144016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Users\samsung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3312368" cy="235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17039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332656"/>
            <a:ext cx="4858072" cy="597666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b="1" dirty="0">
                <a:latin typeface="Calibri"/>
                <a:ea typeface="Calibri"/>
                <a:cs typeface="Times New Roman"/>
              </a:rPr>
              <a:t>Okul Fiziki Planı Dikkate Alınarak: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2200" dirty="0">
                <a:latin typeface="Calibri"/>
                <a:ea typeface="Calibri"/>
                <a:cs typeface="Times New Roman"/>
              </a:rPr>
              <a:t>   </a:t>
            </a:r>
            <a:r>
              <a:rPr lang="tr-TR" sz="22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Öncelikle </a:t>
            </a:r>
            <a:r>
              <a:rPr lang="tr-TR" sz="22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Giriş Katı Tahliye Edilmelidir.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Bodrum Katının Tahliyesi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(varsa) Giriş </a:t>
            </a:r>
            <a:r>
              <a:rPr lang="tr-TR" sz="2200" dirty="0">
                <a:latin typeface="Calibri"/>
                <a:ea typeface="Calibri"/>
                <a:cs typeface="Times New Roman"/>
              </a:rPr>
              <a:t>Katının Boşaltılması ile Başlanmalıdır.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tr-TR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Koridorlarda görevli personel boşaltılacak sınıfları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yönlendirmelidir.</a:t>
            </a:r>
            <a:endParaRPr lang="tr-TR" sz="22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tr-TR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Örneğin: 1. Kat Tahliyesi Bitmiştir.</a:t>
            </a:r>
          </a:p>
          <a:p>
            <a:pPr marL="0" indent="0">
              <a:buNone/>
            </a:pPr>
            <a:r>
              <a:rPr lang="tr-TR" sz="2200" dirty="0">
                <a:latin typeface="Calibri"/>
                <a:ea typeface="Calibri"/>
                <a:cs typeface="Times New Roman"/>
              </a:rPr>
              <a:t>                      2. Kat Tahliyesi Başlıyor.</a:t>
            </a:r>
            <a:endParaRPr lang="tr-TR" sz="2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068960"/>
            <a:ext cx="2971800" cy="244827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tahliye-plan2.jpg.crdownl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80928"/>
            <a:ext cx="3888432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31364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Ufuk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Ufuk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Ufuk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557</TotalTime>
  <Words>547</Words>
  <Application>Microsoft Office PowerPoint</Application>
  <PresentationFormat>Ekran Gösterisi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Ufuk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</dc:creator>
  <cp:lastModifiedBy>cihat</cp:lastModifiedBy>
  <cp:revision>33</cp:revision>
  <dcterms:created xsi:type="dcterms:W3CDTF">2022-02-20T10:33:15Z</dcterms:created>
  <dcterms:modified xsi:type="dcterms:W3CDTF">2023-10-12T08:05:55Z</dcterms:modified>
</cp:coreProperties>
</file>